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334" r:id="rId3"/>
    <p:sldId id="324" r:id="rId4"/>
    <p:sldId id="462" r:id="rId5"/>
    <p:sldId id="461" r:id="rId6"/>
    <p:sldId id="463" r:id="rId7"/>
    <p:sldId id="267" r:id="rId8"/>
    <p:sldId id="301" r:id="rId9"/>
    <p:sldId id="298" r:id="rId10"/>
    <p:sldId id="452" r:id="rId11"/>
    <p:sldId id="455" r:id="rId12"/>
    <p:sldId id="270" r:id="rId13"/>
    <p:sldId id="269" r:id="rId14"/>
    <p:sldId id="272" r:id="rId15"/>
    <p:sldId id="275" r:id="rId16"/>
    <p:sldId id="464" r:id="rId17"/>
    <p:sldId id="303" r:id="rId18"/>
    <p:sldId id="277" r:id="rId19"/>
    <p:sldId id="459" r:id="rId20"/>
    <p:sldId id="460" r:id="rId21"/>
    <p:sldId id="307" r:id="rId22"/>
    <p:sldId id="456" r:id="rId23"/>
    <p:sldId id="457" r:id="rId24"/>
    <p:sldId id="288" r:id="rId25"/>
    <p:sldId id="300" r:id="rId26"/>
    <p:sldId id="465" r:id="rId27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 autoAdjust="0"/>
    <p:restoredTop sz="90220" autoAdjust="0"/>
  </p:normalViewPr>
  <p:slideViewPr>
    <p:cSldViewPr snapToGrid="0">
      <p:cViewPr varScale="1">
        <p:scale>
          <a:sx n="124" d="100"/>
          <a:sy n="124" d="100"/>
        </p:scale>
        <p:origin x="29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9CD7-9FE5-429F-B9E0-AA1946CCC9BD}" type="datetimeFigureOut">
              <a:rPr lang="sv-SE" smtClean="0"/>
              <a:t>2021-09-03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C2188-90C9-4DE2-9CC5-BA3A554B76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438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81753-C708-44A7-BBE5-FF58BD63B4C3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473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853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917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919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349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20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81753-C708-44A7-BBE5-FF58BD63B4C3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29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81753-C708-44A7-BBE5-FF58BD63B4C3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957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876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658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583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760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C2188-90C9-4DE2-9CC5-BA3A554B7687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119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141649" y="1360801"/>
            <a:ext cx="7373700" cy="69195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800" b="1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Stor 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1650" y="2208554"/>
            <a:ext cx="7373701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5973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14"/>
          </p:nvPr>
        </p:nvSpPr>
        <p:spPr>
          <a:xfrm>
            <a:off x="4630500" y="2241462"/>
            <a:ext cx="3885300" cy="3942000"/>
          </a:xfrm>
        </p:spPr>
        <p:txBody>
          <a:bodyPr/>
          <a:lstStyle/>
          <a:p>
            <a:endParaRPr lang="sv-SE"/>
          </a:p>
        </p:txBody>
      </p:sp>
      <p:sp>
        <p:nvSpPr>
          <p:cNvPr id="8" name="Platshållare för bild 12"/>
          <p:cNvSpPr>
            <a:spLocks noGrp="1"/>
          </p:cNvSpPr>
          <p:nvPr>
            <p:ph type="pic" sz="quarter" idx="15"/>
          </p:nvPr>
        </p:nvSpPr>
        <p:spPr>
          <a:xfrm>
            <a:off x="629100" y="2235600"/>
            <a:ext cx="3885300" cy="3942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260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9101" y="1540800"/>
            <a:ext cx="7886249" cy="574296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29101" y="2235600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29100" y="3180016"/>
            <a:ext cx="3869100" cy="3009647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30500" y="2235599"/>
            <a:ext cx="3869100" cy="82391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30500" y="3180014"/>
            <a:ext cx="3869100" cy="300964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234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629100" y="1540800"/>
            <a:ext cx="7896659" cy="736844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4436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99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4589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83456" y="1652054"/>
            <a:ext cx="8229600" cy="619871"/>
          </a:xfrm>
        </p:spPr>
        <p:txBody>
          <a:bodyPr anchor="t"/>
          <a:lstStyle>
            <a:lvl1pPr>
              <a:spcBef>
                <a:spcPts val="0"/>
              </a:spcBef>
              <a:buNone/>
              <a:defRPr sz="2800" b="1" i="0">
                <a:latin typeface="Gill Sans Std"/>
                <a:cs typeface="Gill Sans Std"/>
              </a:defRPr>
            </a:lvl1pPr>
            <a:lvl2pPr algn="l">
              <a:buNone/>
              <a:defRPr sz="1600" b="0" i="0">
                <a:latin typeface="Gill Sans"/>
                <a:cs typeface="Gill Sans"/>
              </a:defRPr>
            </a:lvl2pPr>
            <a:lvl3pPr algn="l">
              <a:buNone/>
              <a:defRPr sz="1600" b="0" i="0">
                <a:latin typeface="Gill Sans"/>
                <a:cs typeface="Gill Sans"/>
              </a:defRPr>
            </a:lvl3pPr>
            <a:lvl4pPr algn="l">
              <a:buNone/>
              <a:defRPr sz="1600" b="0" i="0">
                <a:latin typeface="Gill Sans"/>
                <a:cs typeface="Gill Sans"/>
              </a:defRPr>
            </a:lvl4pPr>
            <a:lvl5pPr algn="l">
              <a:buNone/>
              <a:defRPr sz="1600" b="0" i="0">
                <a:latin typeface="Gill Sans"/>
                <a:cs typeface="Gill San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dirty="0"/>
              <a:t>Klicka här för att ändra format på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B4F-7340-084E-9A20-41CC95C47BFC}" type="datetimeFigureOut">
              <a:rPr lang="sv-SE" smtClean="0"/>
              <a:pPr/>
              <a:t>2021-09-03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3B4AB-545D-4141-9538-2D9081CC3DD4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Platshållare för innehåll 2"/>
          <p:cNvSpPr>
            <a:spLocks noGrp="1"/>
          </p:cNvSpPr>
          <p:nvPr>
            <p:ph sz="half" idx="13"/>
          </p:nvPr>
        </p:nvSpPr>
        <p:spPr>
          <a:xfrm>
            <a:off x="783455" y="2271925"/>
            <a:ext cx="4604973" cy="2019093"/>
          </a:xfrm>
        </p:spPr>
        <p:txBody>
          <a:bodyPr vert="horz">
            <a:normAutofit/>
          </a:bodyPr>
          <a:lstStyle>
            <a:lvl1pPr>
              <a:buNone/>
              <a:defRPr sz="1600" b="0" i="0">
                <a:latin typeface="Gill Sans Std"/>
                <a:cs typeface="Gill Sans Std"/>
              </a:defRPr>
            </a:lvl1pPr>
            <a:lvl2pPr>
              <a:buNone/>
              <a:defRPr sz="1600" b="0" i="0">
                <a:latin typeface="Gill Sans Std"/>
                <a:cs typeface="Gill Sans Std"/>
              </a:defRPr>
            </a:lvl2pPr>
            <a:lvl3pPr>
              <a:buNone/>
              <a:defRPr sz="1600" b="0" i="0">
                <a:latin typeface="Gill Sans Std"/>
                <a:cs typeface="Gill Sans Std"/>
              </a:defRPr>
            </a:lvl3pPr>
            <a:lvl4pPr>
              <a:buNone/>
              <a:defRPr sz="1600" b="0" i="0">
                <a:latin typeface="Gill Sans Std"/>
                <a:cs typeface="Gill Sans Std"/>
              </a:defRPr>
            </a:lvl4pPr>
            <a:lvl5pPr>
              <a:buNone/>
              <a:defRPr sz="1600" b="0" i="0">
                <a:latin typeface="Gill Sans Std"/>
                <a:cs typeface="Gill Sans St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2835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0" y="3438000"/>
            <a:ext cx="9144000" cy="342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208554"/>
            <a:ext cx="7372350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 hasCustomPrompt="1"/>
          </p:nvPr>
        </p:nvSpPr>
        <p:spPr>
          <a:xfrm>
            <a:off x="1143000" y="1360799"/>
            <a:ext cx="7372351" cy="6912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sv-SE" dirty="0"/>
              <a:t>Stor rubrik</a:t>
            </a:r>
          </a:p>
        </p:txBody>
      </p:sp>
      <p:pic>
        <p:nvPicPr>
          <p:cNvPr id="7" name="107192D2-3778-4ECE-8BEC-1F42874D3F29" descr="759C4F0E-5528-4626-A835-687661AA8F96@familjenpangea"/>
          <p:cNvPicPr>
            <a:picLocks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8000" y="360000"/>
            <a:ext cx="1566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522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pla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0" y="3474720"/>
            <a:ext cx="9144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143001" y="1359582"/>
            <a:ext cx="7372350" cy="69195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800" b="1" baseline="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Stor rubrik</a:t>
            </a:r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43001" y="2208554"/>
            <a:ext cx="7372349" cy="788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</a:t>
            </a:r>
          </a:p>
        </p:txBody>
      </p:sp>
    </p:spTree>
    <p:extLst>
      <p:ext uri="{BB962C8B-B14F-4D97-AF65-F5344CB8AC3E}">
        <p14:creationId xmlns:p14="http://schemas.microsoft.com/office/powerpoint/2010/main" val="1838907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0" y="1540801"/>
            <a:ext cx="7912894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0" y="2237130"/>
            <a:ext cx="7912894" cy="3836963"/>
          </a:xfr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332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2100" y="3020400"/>
            <a:ext cx="7373700" cy="111784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142100" y="4589464"/>
            <a:ext cx="7373700" cy="110795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094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2358000"/>
            <a:ext cx="9144000" cy="45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1142100" y="3021178"/>
            <a:ext cx="7373700" cy="1382378"/>
          </a:xfrm>
        </p:spPr>
        <p:txBody>
          <a:bodyPr anchor="t">
            <a:norm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Avsnittsrubrik</a:t>
            </a:r>
          </a:p>
        </p:txBody>
      </p:sp>
    </p:spTree>
    <p:extLst>
      <p:ext uri="{BB962C8B-B14F-4D97-AF65-F5344CB8AC3E}">
        <p14:creationId xmlns:p14="http://schemas.microsoft.com/office/powerpoint/2010/main" val="28733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29100" y="2234709"/>
            <a:ext cx="3885300" cy="39422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30500" y="2235600"/>
            <a:ext cx="3885300" cy="3942000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7727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bild oc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29100" y="2234709"/>
            <a:ext cx="3885300" cy="39422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1" name="Platshållare för diagram 10"/>
          <p:cNvSpPr>
            <a:spLocks noGrp="1"/>
          </p:cNvSpPr>
          <p:nvPr>
            <p:ph type="chart" sz="quarter" idx="13"/>
          </p:nvPr>
        </p:nvSpPr>
        <p:spPr>
          <a:xfrm>
            <a:off x="4630500" y="2234963"/>
            <a:ext cx="3885300" cy="3942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499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29101" y="1542416"/>
            <a:ext cx="7886249" cy="65214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Mindre rubrik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9100" y="2235599"/>
            <a:ext cx="3885300" cy="394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Bildtext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14"/>
          </p:nvPr>
        </p:nvSpPr>
        <p:spPr>
          <a:xfrm>
            <a:off x="4630499" y="2235599"/>
            <a:ext cx="3885300" cy="3942000"/>
          </a:xfrm>
        </p:spPr>
        <p:txBody>
          <a:bodyPr/>
          <a:lstStyle/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49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07192D2-3778-4ECE-8BEC-1F42874D3F29" descr="759C4F0E-5528-4626-A835-687661AA8F96@familjenpangea"/>
          <p:cNvPicPr>
            <a:picLocks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8000" y="360000"/>
            <a:ext cx="1566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143001" y="1542416"/>
            <a:ext cx="7372349" cy="652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143000" y="2237130"/>
            <a:ext cx="7372350" cy="3836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778000" y="6356351"/>
            <a:ext cx="1147399" cy="360000"/>
          </a:xfrm>
          <a:prstGeom prst="rect">
            <a:avLst/>
          </a:prstGeom>
        </p:spPr>
        <p:txBody>
          <a:bodyPr vert="horz" lIns="36000" tIns="45720" rIns="9000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2D44CBEE-E6DE-47E3-981B-80C11ECF5B1C}" type="datetimeFigureOut">
              <a:rPr lang="sv-SE" smtClean="0"/>
              <a:pPr/>
              <a:t>2021-09-03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59000" y="6357600"/>
            <a:ext cx="2554165" cy="360000"/>
          </a:xfrm>
          <a:prstGeom prst="rect">
            <a:avLst/>
          </a:prstGeom>
        </p:spPr>
        <p:txBody>
          <a:bodyPr vert="horz" lIns="10800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7367950" y="6356350"/>
            <a:ext cx="11474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334427D-BC02-4BB6-9552-FEF7E6C4F2B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ruta 7"/>
          <p:cNvSpPr txBox="1"/>
          <p:nvPr userDrawn="1"/>
        </p:nvSpPr>
        <p:spPr>
          <a:xfrm>
            <a:off x="629100" y="6356349"/>
            <a:ext cx="2057400" cy="365125"/>
          </a:xfrm>
          <a:prstGeom prst="rect">
            <a:avLst/>
          </a:prstGeom>
          <a:noFill/>
        </p:spPr>
        <p:txBody>
          <a:bodyPr wrap="square" lIns="36000" rtlCol="0" anchor="ctr" anchorCtr="0">
            <a:noAutofit/>
          </a:bodyPr>
          <a:lstStyle/>
          <a:p>
            <a:r>
              <a:rPr lang="sv-SE" sz="1200" dirty="0">
                <a:latin typeface="Arial" panose="020B0604020202020204" pitchFamily="34" charset="0"/>
                <a:cs typeface="Arial" panose="020B0604020202020204" pitchFamily="34" charset="0"/>
              </a:rPr>
              <a:t>Mittuniversitetet</a:t>
            </a:r>
          </a:p>
        </p:txBody>
      </p:sp>
      <p:cxnSp>
        <p:nvCxnSpPr>
          <p:cNvPr id="9" name="Rak 8"/>
          <p:cNvCxnSpPr/>
          <p:nvPr userDrawn="1"/>
        </p:nvCxnSpPr>
        <p:spPr>
          <a:xfrm>
            <a:off x="639036" y="6310166"/>
            <a:ext cx="7884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3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51" r:id="rId5"/>
    <p:sldLayoutId id="2147483662" r:id="rId6"/>
    <p:sldLayoutId id="2147483652" r:id="rId7"/>
    <p:sldLayoutId id="2147483665" r:id="rId8"/>
    <p:sldLayoutId id="2147483663" r:id="rId9"/>
    <p:sldLayoutId id="2147483664" r:id="rId10"/>
    <p:sldLayoutId id="2147483653" r:id="rId11"/>
    <p:sldLayoutId id="2147483654" r:id="rId12"/>
    <p:sldLayoutId id="214748365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094" userDrawn="1">
          <p15:clr>
            <a:srgbClr val="F26B43"/>
          </p15:clr>
        </p15:guide>
        <p15:guide id="4" orient="horz" pos="1480" userDrawn="1">
          <p15:clr>
            <a:srgbClr val="F26B43"/>
          </p15:clr>
        </p15:guide>
        <p15:guide id="5" pos="3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ndypeople.com/blog/example-of-product-discovery-and-delivery-process-with-one-tea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ReM1uqmVfP0?feature=oembed" TargetMode="External"/><Relationship Id="rId4" Type="http://schemas.openxmlformats.org/officeDocument/2006/relationships/hyperlink" Target="https://www.strategyzer.com/blog/value-proposition-canvas-a-tool-to-understand-what-customers-really-wa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tegyzer.com/canvas/value-proposition-canvas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crum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crisp.se/2016/01/25/henrikkniberg/making-sense-of-mv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Agile Requirements Management</a:t>
            </a:r>
          </a:p>
        </p:txBody>
      </p:sp>
      <p:sp>
        <p:nvSpPr>
          <p:cNvPr id="3" name="Platshållare för text 2"/>
          <p:cNvSpPr txBox="1">
            <a:spLocks/>
          </p:cNvSpPr>
          <p:nvPr/>
        </p:nvSpPr>
        <p:spPr>
          <a:xfrm>
            <a:off x="1142100" y="3998234"/>
            <a:ext cx="7373700" cy="1107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SIMS Introduction 1/9 2021		       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Henrik Florén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2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36E7072-A6AB-0E42-90A4-D6892B176530}"/>
              </a:ext>
            </a:extLst>
          </p:cNvPr>
          <p:cNvSpPr txBox="1">
            <a:spLocks/>
          </p:cNvSpPr>
          <p:nvPr/>
        </p:nvSpPr>
        <p:spPr>
          <a:xfrm>
            <a:off x="780324" y="2654218"/>
            <a:ext cx="7583352" cy="35486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Understanding customer value is truly difficult (as they tend not to know what they want/need)</a:t>
            </a:r>
          </a:p>
          <a:p>
            <a:pPr lvl="1"/>
            <a:r>
              <a:rPr lang="en-GB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Solution = learn about the customer/problem(s) and the solution</a:t>
            </a:r>
          </a:p>
          <a:p>
            <a:pPr lvl="1"/>
            <a:r>
              <a:rPr lang="en-GB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Listen to the customer but do not assume that they fully know what they need – that is something that you need to discover together in the discovery process. </a:t>
            </a:r>
          </a:p>
          <a:p>
            <a:pPr lvl="1"/>
            <a:r>
              <a:rPr lang="en-GB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If the case includes the customer’s customer: include them!</a:t>
            </a:r>
          </a:p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Dare to test before you have all the answers </a:t>
            </a:r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  <a:sym typeface="Wingdings" pitchFamily="2" charset="2"/>
              </a:rPr>
              <a:t> mechanism for learning</a:t>
            </a:r>
            <a:endParaRPr lang="en-GB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Platshållare för innehåll 1">
            <a:extLst>
              <a:ext uri="{FF2B5EF4-FFF2-40B4-BE49-F238E27FC236}">
                <a16:creationId xmlns:a16="http://schemas.microsoft.com/office/drawing/2014/main" id="{83D5C657-67C8-D44F-83E0-92ED19A14D1D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spcBef>
                <a:spcPts val="0"/>
              </a:spcBef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44953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72B521-7498-F14B-B3A7-7B049E61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70" y="1173508"/>
            <a:ext cx="7896659" cy="736844"/>
          </a:xfrm>
        </p:spPr>
        <p:txBody>
          <a:bodyPr/>
          <a:lstStyle/>
          <a:p>
            <a:r>
              <a:rPr lang="en-GB" sz="3600" b="0" dirty="0">
                <a:latin typeface="Gill Sans Std Light"/>
                <a:cs typeface="Gill Sans Std Light"/>
              </a:rPr>
              <a:t>Basic principles of Agile development</a:t>
            </a:r>
            <a:endParaRPr lang="sv-SE" sz="32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5ECB181-E869-5D44-A1D2-87FEA100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2608"/>
            <a:ext cx="9144000" cy="4325856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D0D3DF7C-B917-7F47-9D5C-8306441463DD}"/>
              </a:ext>
            </a:extLst>
          </p:cNvPr>
          <p:cNvSpPr txBox="1"/>
          <p:nvPr/>
        </p:nvSpPr>
        <p:spPr>
          <a:xfrm>
            <a:off x="0" y="6016752"/>
            <a:ext cx="6777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Source: </a:t>
            </a:r>
            <a:r>
              <a:rPr lang="sv-SE" sz="1100" dirty="0">
                <a:hlinkClick r:id="rId4"/>
              </a:rPr>
              <a:t>https://dandypeople.com/blog/example-of-product-discovery-and-delivery-process-with-one-team/</a:t>
            </a:r>
            <a:r>
              <a:rPr lang="sv-SE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621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2100" y="3021177"/>
            <a:ext cx="7373700" cy="2529819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Product Discovery</a:t>
            </a:r>
            <a:br>
              <a:rPr lang="en-GB" sz="4400" dirty="0"/>
            </a:br>
            <a:br>
              <a:rPr lang="en-GB" sz="3200" dirty="0"/>
            </a:br>
            <a:r>
              <a:rPr lang="en-GB" sz="3200" dirty="0"/>
              <a:t>Figure out WHAT to do for WHO?</a:t>
            </a:r>
            <a:br>
              <a:rPr lang="en-GB" sz="3200" dirty="0"/>
            </a:br>
            <a:br>
              <a:rPr lang="en-GB" sz="3200" dirty="0"/>
            </a:br>
            <a:r>
              <a:rPr lang="en-GB" sz="2200" b="0" dirty="0"/>
              <a:t>Input: A problem, need or goal </a:t>
            </a:r>
            <a:br>
              <a:rPr lang="en-GB" sz="2200" b="0" dirty="0"/>
            </a:br>
            <a:r>
              <a:rPr lang="en-GB" sz="2200" b="0" dirty="0"/>
              <a:t>Output: A prioritized list of features or user stories</a:t>
            </a:r>
          </a:p>
        </p:txBody>
      </p:sp>
    </p:spTree>
    <p:extLst>
      <p:ext uri="{BB962C8B-B14F-4D97-AF65-F5344CB8AC3E}">
        <p14:creationId xmlns:p14="http://schemas.microsoft.com/office/powerpoint/2010/main" val="148289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kärmklipp 2015-09-02 12.2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00"/>
            <a:ext cx="9144000" cy="66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723" y="2124052"/>
            <a:ext cx="2039419" cy="3080694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3670" y="1323625"/>
            <a:ext cx="7896659" cy="736844"/>
          </a:xfrm>
        </p:spPr>
        <p:txBody>
          <a:bodyPr/>
          <a:lstStyle/>
          <a:p>
            <a:r>
              <a:rPr lang="en-GB" sz="23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There is not ONE method for agile requirements management...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81" y="2666703"/>
            <a:ext cx="3247528" cy="3247528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847" y="3530713"/>
            <a:ext cx="2467966" cy="307546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216" y="3192742"/>
            <a:ext cx="1920683" cy="288790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415" y="2288280"/>
            <a:ext cx="2233919" cy="33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33D28B-C81E-404E-8108-C3907E73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…but they do have some parts in common</a:t>
            </a:r>
            <a:endParaRPr lang="sv-SE" sz="28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72CFE5D-E2AB-AF4C-BD3F-289BA8A42D56}"/>
              </a:ext>
            </a:extLst>
          </p:cNvPr>
          <p:cNvSpPr txBox="1">
            <a:spLocks/>
          </p:cNvSpPr>
          <p:nvPr/>
        </p:nvSpPr>
        <p:spPr>
          <a:xfrm>
            <a:off x="629100" y="2487168"/>
            <a:ext cx="7912894" cy="3586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Start with: </a:t>
            </a:r>
          </a:p>
          <a:p>
            <a:pPr lvl="1"/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Understanding the users and their needs (hence, do not start with a focus on the solution!)</a:t>
            </a:r>
          </a:p>
          <a:p>
            <a:pPr lvl="1"/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Set the goal</a:t>
            </a:r>
          </a:p>
        </p:txBody>
      </p:sp>
    </p:spTree>
    <p:extLst>
      <p:ext uri="{BB962C8B-B14F-4D97-AF65-F5344CB8AC3E}">
        <p14:creationId xmlns:p14="http://schemas.microsoft.com/office/powerpoint/2010/main" val="426788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b="0" dirty="0"/>
              <a:t>Preparation for the </a:t>
            </a:r>
            <a:r>
              <a:rPr lang="sv-SE" b="0" dirty="0" err="1"/>
              <a:t>first</a:t>
            </a:r>
            <a:r>
              <a:rPr lang="sv-SE" b="0" dirty="0"/>
              <a:t> meeting </a:t>
            </a:r>
            <a:r>
              <a:rPr lang="sv-SE" b="0" dirty="0" err="1"/>
              <a:t>with</a:t>
            </a:r>
            <a:r>
              <a:rPr lang="sv-SE" b="0" dirty="0"/>
              <a:t> the </a:t>
            </a:r>
            <a:r>
              <a:rPr lang="sv-SE" b="0" dirty="0" err="1"/>
              <a:t>company</a:t>
            </a:r>
            <a:r>
              <a:rPr lang="sv-SE" b="0" dirty="0"/>
              <a:t>…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28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9100" y="2487168"/>
            <a:ext cx="7912894" cy="3586925"/>
          </a:xfrm>
        </p:spPr>
        <p:txBody>
          <a:bodyPr/>
          <a:lstStyle/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For whom are we solving this problem?</a:t>
            </a:r>
          </a:p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Which user needs are we trying to address? </a:t>
            </a:r>
          </a:p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customer insights do we have available to inform the solution (customer support, analytics, market research, user research, competitive analysis, etc.)?</a:t>
            </a:r>
          </a:p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can we measure our success?</a:t>
            </a:r>
          </a:p>
          <a:p>
            <a:r>
              <a:rPr lang="en-GB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non-functional requirements do we have (such as law, security, availability, standards)?</a:t>
            </a:r>
          </a:p>
          <a:p>
            <a:endParaRPr lang="en-GB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Platshållare för innehåll 1">
            <a:extLst>
              <a:ext uri="{FF2B5EF4-FFF2-40B4-BE49-F238E27FC236}">
                <a16:creationId xmlns:a16="http://schemas.microsoft.com/office/drawing/2014/main" id="{9E2D8E62-6CC2-5944-B9B1-ADB4432A731A}"/>
              </a:ext>
            </a:extLst>
          </p:cNvPr>
          <p:cNvSpPr txBox="1">
            <a:spLocks/>
          </p:cNvSpPr>
          <p:nvPr/>
        </p:nvSpPr>
        <p:spPr>
          <a:xfrm>
            <a:off x="560160" y="1271016"/>
            <a:ext cx="7583352" cy="845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 indent="-7938">
              <a:spcBef>
                <a:spcPts val="0"/>
              </a:spcBef>
              <a:tabLst>
                <a:tab pos="628650" algn="l"/>
              </a:tabLst>
            </a:pPr>
            <a:r>
              <a:rPr lang="en-GB" sz="3600" b="0" dirty="0"/>
              <a:t>You should discuss and answer questions such as</a:t>
            </a:r>
            <a:endParaRPr lang="en-GB" sz="3600" b="0" dirty="0">
              <a:solidFill>
                <a:schemeClr val="tx1"/>
              </a:solidFill>
              <a:latin typeface="Gill Sans Std Light"/>
              <a:cs typeface="Gill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88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0D80A5-20E6-42F2-9DA5-A10390C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3" y="1211617"/>
            <a:ext cx="7912894" cy="652145"/>
          </a:xfrm>
        </p:spPr>
        <p:txBody>
          <a:bodyPr/>
          <a:lstStyle/>
          <a:p>
            <a:r>
              <a:rPr lang="en-US" sz="40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Value Proposition Canvas (VPC)</a:t>
            </a:r>
          </a:p>
        </p:txBody>
      </p:sp>
      <p:pic>
        <p:nvPicPr>
          <p:cNvPr id="5" name="Onlinemedia 4" descr="Strategyzer's Value Proposition Canvas Explained">
            <a:hlinkClick r:id="" action="ppaction://media"/>
            <a:extLst>
              <a:ext uri="{FF2B5EF4-FFF2-40B4-BE49-F238E27FC236}">
                <a16:creationId xmlns:a16="http://schemas.microsoft.com/office/drawing/2014/main" id="{5EA5413F-95FD-9B42-B50F-3ADDAE74E3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5553" y="1808637"/>
            <a:ext cx="7912894" cy="4451003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F73E5B8-8A09-A945-BCD2-F955C15B764C}"/>
              </a:ext>
            </a:extLst>
          </p:cNvPr>
          <p:cNvSpPr txBox="1"/>
          <p:nvPr/>
        </p:nvSpPr>
        <p:spPr>
          <a:xfrm>
            <a:off x="1892808" y="6400800"/>
            <a:ext cx="6667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050" dirty="0">
                <a:hlinkClick r:id="rId4"/>
              </a:rPr>
              <a:t>https://www.strategyzer.com/blog/value-proposition-canvas-a-tool-to-understand-what-customers-really-want</a:t>
            </a:r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1831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560160" y="1652054"/>
            <a:ext cx="7583352" cy="619871"/>
          </a:xfrm>
        </p:spPr>
        <p:txBody>
          <a:bodyPr>
            <a:noAutofit/>
          </a:bodyPr>
          <a:lstStyle/>
          <a:p>
            <a:pPr algn="ctr">
              <a:tabLst>
                <a:tab pos="628650" algn="l"/>
              </a:tabLst>
            </a:pPr>
            <a:r>
              <a:rPr lang="en-GB" sz="4400" b="0" dirty="0">
                <a:latin typeface="Gill Sans Std Light"/>
                <a:cs typeface="Gill Sans Std Light"/>
              </a:rPr>
              <a:t>SIMS in short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560161" y="2521517"/>
            <a:ext cx="79357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You will work on solving a real problem for a company/organisation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The firm/organisation contributes its time on formulating the problem, acting as a customer, user and tester of your results.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Hence, a great opportunity to learn about development projects in practice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Gill Sans Std Light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What are the key challenges?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How do you start?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Gill Sans Std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0D80A5-20E6-42F2-9DA5-A10390C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540801"/>
            <a:ext cx="7912894" cy="652145"/>
          </a:xfrm>
        </p:spPr>
        <p:txBody>
          <a:bodyPr/>
          <a:lstStyle/>
          <a:p>
            <a:r>
              <a:rPr lang="en-US" sz="40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Value Proposition Canvas (VPC)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6095D5D-B9E4-7247-8D86-18A9B7E1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62" y="2366682"/>
            <a:ext cx="6722676" cy="3176464"/>
          </a:xfrm>
          <a:prstGeom prst="rect">
            <a:avLst/>
          </a:prstGeom>
          <a:noFill/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0DDA8B1-37D9-1040-85BD-864A4F386E95}"/>
              </a:ext>
            </a:extLst>
          </p:cNvPr>
          <p:cNvSpPr txBox="1"/>
          <p:nvPr/>
        </p:nvSpPr>
        <p:spPr>
          <a:xfrm>
            <a:off x="557784" y="5836889"/>
            <a:ext cx="743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Download</a:t>
            </a:r>
            <a:r>
              <a:rPr lang="sv-S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VPC at: </a:t>
            </a:r>
            <a:r>
              <a:rPr lang="sv-SE" dirty="0"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https://www.strategyzer.com/canvas/value-proposition-canvas</a:t>
            </a:r>
            <a:r>
              <a:rPr lang="sv-SE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59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2100" y="3021177"/>
            <a:ext cx="7373700" cy="2529819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Product Delivery</a:t>
            </a:r>
            <a:br>
              <a:rPr lang="en-GB" sz="4400" dirty="0"/>
            </a:br>
            <a:br>
              <a:rPr lang="en-GB" sz="3200" dirty="0"/>
            </a:br>
            <a:r>
              <a:rPr lang="en-GB" sz="3200" dirty="0"/>
              <a:t>Decide HOW to build it </a:t>
            </a:r>
            <a:br>
              <a:rPr lang="en-GB" sz="3200" dirty="0"/>
            </a:br>
            <a:br>
              <a:rPr lang="en-GB" sz="3200" dirty="0"/>
            </a:br>
            <a:r>
              <a:rPr lang="en-GB" sz="2200" b="0" dirty="0"/>
              <a:t>Input: A prioritized list of features or user stories and a team with different competences</a:t>
            </a:r>
            <a:br>
              <a:rPr lang="en-GB" sz="2200" b="0" dirty="0"/>
            </a:br>
            <a:r>
              <a:rPr lang="en-GB" sz="2200" b="0" dirty="0"/>
              <a:t>Output: A working prototype and a high-performing team</a:t>
            </a:r>
          </a:p>
        </p:txBody>
      </p:sp>
    </p:spTree>
    <p:extLst>
      <p:ext uri="{BB962C8B-B14F-4D97-AF65-F5344CB8AC3E}">
        <p14:creationId xmlns:p14="http://schemas.microsoft.com/office/powerpoint/2010/main" val="345612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53353" y="2654218"/>
            <a:ext cx="7372350" cy="3280237"/>
          </a:xfrm>
        </p:spPr>
        <p:txBody>
          <a:bodyPr/>
          <a:lstStyle/>
          <a:p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students shall show:</a:t>
            </a:r>
          </a:p>
          <a:p>
            <a:pPr marL="342900" indent="-342900">
              <a:buFontTx/>
              <a:buChar char="-"/>
            </a:pPr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abilities to lead and manage projects according to a motivated project management model</a:t>
            </a:r>
          </a:p>
          <a:p>
            <a:pPr marL="342900" indent="-342900">
              <a:buFontTx/>
              <a:buChar char="-"/>
            </a:pPr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work and cooperate in a team</a:t>
            </a:r>
          </a:p>
          <a:p>
            <a:pPr marL="342900" indent="-342900">
              <a:buFontTx/>
              <a:buChar char="-"/>
            </a:pPr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plan and carry through a project within given time frames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1053353" y="6281645"/>
            <a:ext cx="7372351" cy="430051"/>
          </a:xfrm>
        </p:spPr>
        <p:txBody>
          <a:bodyPr/>
          <a:lstStyle/>
          <a:p>
            <a:r>
              <a:rPr lang="en-GB" sz="1800" b="0"/>
              <a:t>Course objectives (about product discovery) IG019A</a:t>
            </a:r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2DB8E4C0-238A-3941-B31F-445E0FCF9B87}"/>
              </a:ext>
            </a:extLst>
          </p:cNvPr>
          <p:cNvSpPr txBox="1">
            <a:spLocks/>
          </p:cNvSpPr>
          <p:nvPr/>
        </p:nvSpPr>
        <p:spPr>
          <a:xfrm>
            <a:off x="708196" y="1831318"/>
            <a:ext cx="7373700" cy="69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b="0" i="1" dirty="0"/>
          </a:p>
        </p:txBody>
      </p:sp>
      <p:sp>
        <p:nvSpPr>
          <p:cNvPr id="6" name="Platshållare för innehåll 1">
            <a:extLst>
              <a:ext uri="{FF2B5EF4-FFF2-40B4-BE49-F238E27FC236}">
                <a16:creationId xmlns:a16="http://schemas.microsoft.com/office/drawing/2014/main" id="{6D323582-548D-1444-87B5-A4AF94634C42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spcBef>
                <a:spcPts val="0"/>
              </a:spcBef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76348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53353" y="2654218"/>
            <a:ext cx="7372350" cy="3280237"/>
          </a:xfrm>
        </p:spPr>
        <p:txBody>
          <a:bodyPr/>
          <a:lstStyle/>
          <a:p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student will be able to:</a:t>
            </a:r>
            <a:b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b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GB" sz="24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 choose and apply adequate methods for test-driven and agile system development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1053353" y="6281645"/>
            <a:ext cx="7372351" cy="430051"/>
          </a:xfrm>
        </p:spPr>
        <p:txBody>
          <a:bodyPr/>
          <a:lstStyle/>
          <a:p>
            <a:r>
              <a:rPr lang="en-GB" sz="1800" b="0" dirty="0"/>
              <a:t>Course objectives DT053A</a:t>
            </a:r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2DB8E4C0-238A-3941-B31F-445E0FCF9B87}"/>
              </a:ext>
            </a:extLst>
          </p:cNvPr>
          <p:cNvSpPr txBox="1">
            <a:spLocks/>
          </p:cNvSpPr>
          <p:nvPr/>
        </p:nvSpPr>
        <p:spPr>
          <a:xfrm>
            <a:off x="708196" y="1831318"/>
            <a:ext cx="7373700" cy="69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b="0" i="1" dirty="0"/>
          </a:p>
        </p:txBody>
      </p:sp>
      <p:sp>
        <p:nvSpPr>
          <p:cNvPr id="6" name="Platshållare för innehåll 1">
            <a:extLst>
              <a:ext uri="{FF2B5EF4-FFF2-40B4-BE49-F238E27FC236}">
                <a16:creationId xmlns:a16="http://schemas.microsoft.com/office/drawing/2014/main" id="{6D323582-548D-1444-87B5-A4AF94634C42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spcBef>
                <a:spcPts val="0"/>
              </a:spcBef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525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1995785" y="2098477"/>
            <a:ext cx="5152430" cy="266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557945" y="4874518"/>
            <a:ext cx="5762857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 algn="l">
              <a:defRPr sz="1800"/>
            </a:pPr>
            <a:r>
              <a:rPr lang="en-GB" sz="2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Scrum is one example of an agile method for</a:t>
            </a:r>
            <a:br>
              <a:rPr lang="en-GB" sz="25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GB" sz="2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”product delivery”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Agil</a:t>
            </a:r>
            <a:r>
              <a:rPr lang="sv-SE" sz="5600" dirty="0"/>
              <a:t>e</a:t>
            </a:r>
            <a:endParaRPr sz="56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147CDF0-94AE-EB4A-A6B6-A917C0E45D2E}"/>
              </a:ext>
            </a:extLst>
          </p:cNvPr>
          <p:cNvSpPr txBox="1"/>
          <p:nvPr/>
        </p:nvSpPr>
        <p:spPr>
          <a:xfrm>
            <a:off x="527901" y="5854045"/>
            <a:ext cx="511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[Check out </a:t>
            </a:r>
            <a:r>
              <a:rPr lang="en-GB" dirty="0">
                <a:latin typeface="Gill Sans Light" panose="020B0302020104020203" pitchFamily="34" charset="-79"/>
                <a:cs typeface="Gill Sans Light" panose="020B0302020104020203" pitchFamily="34" charset="-79"/>
                <a:hlinkClick r:id="rId4"/>
              </a:rPr>
              <a:t>www.scrum.org</a:t>
            </a:r>
            <a:r>
              <a:rPr lang="en-GB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for additional information]</a:t>
            </a:r>
          </a:p>
        </p:txBody>
      </p:sp>
    </p:spTree>
    <p:extLst>
      <p:ext uri="{BB962C8B-B14F-4D97-AF65-F5344CB8AC3E}">
        <p14:creationId xmlns:p14="http://schemas.microsoft.com/office/powerpoint/2010/main" val="21966983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ctrTitle"/>
          </p:nvPr>
        </p:nvSpPr>
        <p:spPr>
          <a:xfrm>
            <a:off x="703748" y="1360801"/>
            <a:ext cx="7373700" cy="691957"/>
          </a:xfrm>
        </p:spPr>
        <p:txBody>
          <a:bodyPr/>
          <a:lstStyle/>
          <a:p>
            <a:r>
              <a:rPr lang="en-GB" b="0"/>
              <a:t>Product Development =</a:t>
            </a:r>
            <a:br>
              <a:rPr lang="en-GB" b="0"/>
            </a:br>
            <a:endParaRPr lang="en-GB" sz="2400" b="0" i="1"/>
          </a:p>
        </p:txBody>
      </p:sp>
      <p:sp>
        <p:nvSpPr>
          <p:cNvPr id="7" name="Rubrik 4"/>
          <p:cNvSpPr txBox="1">
            <a:spLocks/>
          </p:cNvSpPr>
          <p:nvPr/>
        </p:nvSpPr>
        <p:spPr>
          <a:xfrm>
            <a:off x="4971366" y="2045393"/>
            <a:ext cx="7373700" cy="69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0" dirty="0"/>
            </a:br>
            <a:r>
              <a:rPr lang="en-GB" sz="3200" b="0" dirty="0"/>
              <a:t>Product Delivery</a:t>
            </a:r>
            <a:br>
              <a:rPr lang="en-GB" b="0" dirty="0"/>
            </a:br>
            <a:r>
              <a:rPr lang="en-GB" sz="2400" b="0" dirty="0"/>
              <a:t>decide HOW to build it</a:t>
            </a:r>
            <a:br>
              <a:rPr lang="en-GB" sz="2400" b="0" dirty="0"/>
            </a:br>
            <a:endParaRPr lang="en-GB" sz="2400" b="0" dirty="0"/>
          </a:p>
          <a:p>
            <a:r>
              <a:rPr lang="en-GB" sz="2400" b="0" i="1" dirty="0"/>
              <a:t>doing the thing right</a:t>
            </a:r>
          </a:p>
        </p:txBody>
      </p:sp>
      <p:sp>
        <p:nvSpPr>
          <p:cNvPr id="8" name="Rubrik 4"/>
          <p:cNvSpPr txBox="1">
            <a:spLocks/>
          </p:cNvSpPr>
          <p:nvPr/>
        </p:nvSpPr>
        <p:spPr>
          <a:xfrm>
            <a:off x="708196" y="2635510"/>
            <a:ext cx="7373700" cy="69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dirty="0"/>
              <a:t>Product Discovery   +</a:t>
            </a:r>
            <a:br>
              <a:rPr lang="en-GB" b="0" dirty="0"/>
            </a:br>
            <a:r>
              <a:rPr lang="en-GB" sz="2400" b="0" dirty="0"/>
              <a:t>decide WHAT to build</a:t>
            </a:r>
            <a:br>
              <a:rPr lang="en-GB" sz="2400" b="0" dirty="0"/>
            </a:br>
            <a:endParaRPr lang="en-GB" sz="2400" b="0" dirty="0"/>
          </a:p>
          <a:p>
            <a:r>
              <a:rPr lang="en-GB" sz="2400" b="0" i="1" dirty="0"/>
              <a:t>doing the right thing</a:t>
            </a:r>
          </a:p>
          <a:p>
            <a:endParaRPr lang="en-GB" sz="2400" b="0" i="1" dirty="0"/>
          </a:p>
          <a:p>
            <a:endParaRPr lang="en-GB" sz="2400" b="0" dirty="0"/>
          </a:p>
          <a:p>
            <a:r>
              <a:rPr lang="en-GB" sz="2400" b="0" dirty="0">
                <a:solidFill>
                  <a:schemeClr val="accent3"/>
                </a:solidFill>
              </a:rPr>
              <a:t>You will need methods/tools for both of the above, based on knowledge from previous courses</a:t>
            </a:r>
          </a:p>
        </p:txBody>
      </p:sp>
    </p:spTree>
    <p:extLst>
      <p:ext uri="{BB962C8B-B14F-4D97-AF65-F5344CB8AC3E}">
        <p14:creationId xmlns:p14="http://schemas.microsoft.com/office/powerpoint/2010/main" val="63230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 1">
            <a:extLst>
              <a:ext uri="{FF2B5EF4-FFF2-40B4-BE49-F238E27FC236}">
                <a16:creationId xmlns:a16="http://schemas.microsoft.com/office/drawing/2014/main" id="{98BEA77C-2509-6747-9729-BE5DB24CD5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1AB09A1-C3DF-E544-BEB6-B81319DC6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b="0">
                <a:latin typeface="Gill Sans Light" panose="020B0302020104020203" pitchFamily="34" charset="-79"/>
                <a:cs typeface="Gill Sans Light" panose="020B0302020104020203" pitchFamily="34" charset="-79"/>
              </a:rPr>
              <a:t>Any Questions?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07D9CD26-F673-244A-B7F2-4368216A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0">
                <a:latin typeface="Gill Sans Light" panose="020B0302020104020203" pitchFamily="34" charset="-79"/>
                <a:cs typeface="Gill Sans Light" panose="020B0302020104020203" pitchFamily="34" charset="-79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05104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769811" y="2954278"/>
            <a:ext cx="7846288" cy="3305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Step 1 is to understand what you are supposed to do </a:t>
            </a: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Wingdings" pitchFamily="2" charset="2"/>
              </a:rPr>
              <a:t> what are the development requirements of your customer?</a:t>
            </a:r>
            <a:endParaRPr lang="en-GB" sz="2400" b="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Q: What do you know about requirement management in product- and service development?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Q: What have you learned in previous courses?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Discuss in your group (or contemplate individually) during two minutes…</a:t>
            </a:r>
          </a:p>
        </p:txBody>
      </p:sp>
      <p:sp>
        <p:nvSpPr>
          <p:cNvPr id="4" name="Platshållare för innehåll 1">
            <a:extLst>
              <a:ext uri="{FF2B5EF4-FFF2-40B4-BE49-F238E27FC236}">
                <a16:creationId xmlns:a16="http://schemas.microsoft.com/office/drawing/2014/main" id="{13A5B3CD-75DE-1C4C-B25E-5E7FB5E30810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To begin with… </a:t>
            </a:r>
          </a:p>
        </p:txBody>
      </p:sp>
    </p:spTree>
    <p:extLst>
      <p:ext uri="{BB962C8B-B14F-4D97-AF65-F5344CB8AC3E}">
        <p14:creationId xmlns:p14="http://schemas.microsoft.com/office/powerpoint/2010/main" val="121049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769811" y="2535810"/>
            <a:ext cx="7846288" cy="3723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Requirements Management is the systematic collection of the requirements to be placed on a product or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Requirements management involves communication between the project team members and stakeholders, and adjustment to requirements changes </a:t>
            </a:r>
            <a:r>
              <a:rPr lang="en-GB" sz="2400" b="0"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throughout the course of the project</a:t>
            </a: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Failures in product development can often often be traced to mistakes early in the development process.</a:t>
            </a:r>
          </a:p>
        </p:txBody>
      </p:sp>
      <p:sp>
        <p:nvSpPr>
          <p:cNvPr id="4" name="Platshållare för innehåll 1">
            <a:extLst>
              <a:ext uri="{FF2B5EF4-FFF2-40B4-BE49-F238E27FC236}">
                <a16:creationId xmlns:a16="http://schemas.microsoft.com/office/drawing/2014/main" id="{13A5B3CD-75DE-1C4C-B25E-5E7FB5E30810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28650" algn="l"/>
              </a:tabLst>
            </a:pPr>
            <a:r>
              <a:rPr lang="en-GB" sz="40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What is Requirement Management?</a:t>
            </a:r>
          </a:p>
        </p:txBody>
      </p:sp>
    </p:spTree>
    <p:extLst>
      <p:ext uri="{BB962C8B-B14F-4D97-AF65-F5344CB8AC3E}">
        <p14:creationId xmlns:p14="http://schemas.microsoft.com/office/powerpoint/2010/main" val="189653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560160" y="1652054"/>
            <a:ext cx="7583352" cy="619871"/>
          </a:xfrm>
        </p:spPr>
        <p:txBody>
          <a:bodyPr>
            <a:noAutofit/>
          </a:bodyPr>
          <a:lstStyle/>
          <a:p>
            <a:pPr algn="ctr">
              <a:tabLst>
                <a:tab pos="628650" algn="l"/>
              </a:tabLst>
            </a:pPr>
            <a:r>
              <a:rPr lang="en-GB" sz="4400" b="0" dirty="0">
                <a:latin typeface="Gill Sans Std Light"/>
                <a:cs typeface="Gill Sans Std Light"/>
              </a:rPr>
              <a:t>Input questions &amp; propositions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560161" y="2521517"/>
            <a:ext cx="79357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Q: How difficult is it to understand customer needs/product requirements?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It’s difficult, as “customers” don’t always know their needs!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Customers are notoriously bad at describing what they want – in particular as to new or improved products and services.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Proposition: “</a:t>
            </a:r>
            <a:r>
              <a:rPr lang="en-GB" sz="2400" i="1" dirty="0">
                <a:latin typeface="Gill Sans Std Light" pitchFamily="34" charset="0"/>
              </a:rPr>
              <a:t>The focus should not be on what products customers want, but on what jobs they are trying to get done</a:t>
            </a:r>
            <a:r>
              <a:rPr lang="en-GB" sz="2400" dirty="0">
                <a:latin typeface="Gill Sans Std Light" pitchFamily="34" charset="0"/>
              </a:rPr>
              <a:t>. “ (Tony </a:t>
            </a:r>
            <a:r>
              <a:rPr lang="en-GB" sz="2400" dirty="0" err="1">
                <a:latin typeface="Gill Sans Std Light" pitchFamily="34" charset="0"/>
              </a:rPr>
              <a:t>Ulwick</a:t>
            </a:r>
            <a:r>
              <a:rPr lang="en-GB" sz="2400" dirty="0">
                <a:latin typeface="Gill Sans Std Light" pitchFamily="34" charset="0"/>
              </a:rPr>
              <a:t>, Founder </a:t>
            </a:r>
            <a:r>
              <a:rPr lang="en-GB" sz="2400" dirty="0" err="1">
                <a:latin typeface="Gill Sans Std Light" pitchFamily="34" charset="0"/>
              </a:rPr>
              <a:t>Strategyn</a:t>
            </a:r>
            <a:r>
              <a:rPr lang="en-GB" sz="2400" dirty="0">
                <a:latin typeface="Gill Sans Std Light" pitchFamily="34" charset="0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Gill Sans Std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560160" y="1652054"/>
            <a:ext cx="7583352" cy="619871"/>
          </a:xfrm>
        </p:spPr>
        <p:txBody>
          <a:bodyPr>
            <a:noAutofit/>
          </a:bodyPr>
          <a:lstStyle/>
          <a:p>
            <a:pPr algn="ctr">
              <a:tabLst>
                <a:tab pos="628650" algn="l"/>
              </a:tabLst>
            </a:pPr>
            <a:r>
              <a:rPr lang="en-GB" sz="4400" b="0" dirty="0">
                <a:latin typeface="Gill Sans Std Light"/>
                <a:cs typeface="Gill Sans Std Light"/>
              </a:rPr>
              <a:t>Input questions &amp; propositions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560161" y="2521517"/>
            <a:ext cx="7935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Q: How difficult is it to define the characteristics of the best solution early in a development project?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In most cases, it is difficult to understand the end-result up front!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ill Sans Std Light" pitchFamily="34" charset="0"/>
              </a:rPr>
              <a:t>Proposition: Learning together with ”customers” during development activities are key to success </a:t>
            </a:r>
            <a:r>
              <a:rPr lang="en-GB" sz="2400" dirty="0">
                <a:latin typeface="Gill Sans Std Light" pitchFamily="34" charset="0"/>
                <a:sym typeface="Wingdings" pitchFamily="2" charset="2"/>
              </a:rPr>
              <a:t> Agile Development</a:t>
            </a:r>
            <a:endParaRPr lang="en-GB" sz="2400" dirty="0">
              <a:latin typeface="Gill Sans Std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4"/>
          <p:cNvSpPr txBox="1">
            <a:spLocks/>
          </p:cNvSpPr>
          <p:nvPr/>
        </p:nvSpPr>
        <p:spPr>
          <a:xfrm>
            <a:off x="4971367" y="3101322"/>
            <a:ext cx="3815447" cy="31527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Product Delivery</a:t>
            </a:r>
            <a:br>
              <a:rPr lang="en-GB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decide HOW to build it</a:t>
            </a:r>
            <a:b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endParaRPr lang="en-GB" sz="2400" b="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doing the thing right</a:t>
            </a:r>
          </a:p>
        </p:txBody>
      </p:sp>
      <p:sp>
        <p:nvSpPr>
          <p:cNvPr id="8" name="Rubrik 4"/>
          <p:cNvSpPr txBox="1">
            <a:spLocks/>
          </p:cNvSpPr>
          <p:nvPr/>
        </p:nvSpPr>
        <p:spPr>
          <a:xfrm>
            <a:off x="708196" y="3101322"/>
            <a:ext cx="4135267" cy="21939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Product Discovery    +</a:t>
            </a:r>
            <a:br>
              <a:rPr lang="en-GB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decide WHAT to build</a:t>
            </a:r>
            <a:b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endParaRPr lang="en-GB" sz="2400" b="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GB" sz="2400" b="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doing the right thing</a:t>
            </a:r>
          </a:p>
          <a:p>
            <a:endParaRPr lang="en-GB" sz="2400" b="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" name="Platshållare för innehåll 1">
            <a:extLst>
              <a:ext uri="{FF2B5EF4-FFF2-40B4-BE49-F238E27FC236}">
                <a16:creationId xmlns:a16="http://schemas.microsoft.com/office/drawing/2014/main" id="{CC1CD13A-8C76-D445-8C1D-C697B38EE983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spcBef>
                <a:spcPts val="0"/>
              </a:spcBef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Product Development =</a:t>
            </a:r>
          </a:p>
        </p:txBody>
      </p:sp>
    </p:spTree>
    <p:extLst>
      <p:ext uri="{BB962C8B-B14F-4D97-AF65-F5344CB8AC3E}">
        <p14:creationId xmlns:p14="http://schemas.microsoft.com/office/powerpoint/2010/main" val="16768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53353" y="2654218"/>
            <a:ext cx="7372350" cy="3280237"/>
          </a:xfrm>
        </p:spPr>
        <p:txBody>
          <a:bodyPr/>
          <a:lstStyle/>
          <a:p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students shall show:</a:t>
            </a:r>
          </a:p>
          <a:p>
            <a:pPr marL="342900" indent="-342900">
              <a:buFontTx/>
              <a:buChar char="-"/>
            </a:pPr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identify the need of products and services</a:t>
            </a:r>
          </a:p>
          <a:p>
            <a:pPr marL="342900" indent="-342900">
              <a:buFontTx/>
              <a:buChar char="-"/>
            </a:pPr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suggest products and develop services based </a:t>
            </a:r>
            <a:b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 users' preconditions and needs</a:t>
            </a:r>
          </a:p>
          <a:p>
            <a:pPr marL="342900" indent="-342900">
              <a:buFontTx/>
              <a:buChar char="-"/>
            </a:pPr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suggest products and develop services based on a value creating focus</a:t>
            </a:r>
          </a:p>
          <a:p>
            <a:pPr marL="342900" indent="-342900">
              <a:buFontTx/>
              <a:buChar char="-"/>
            </a:pPr>
            <a: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ability to formulate requirements specifications</a:t>
            </a:r>
            <a:br>
              <a:rPr lang="en-GB" sz="24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endParaRPr lang="en-GB" sz="2400" b="0" i="1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1053353" y="6281645"/>
            <a:ext cx="7372351" cy="430051"/>
          </a:xfrm>
        </p:spPr>
        <p:txBody>
          <a:bodyPr/>
          <a:lstStyle/>
          <a:p>
            <a:r>
              <a:rPr lang="en-GB" sz="1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Course objectives (about product discovery) IG019A</a:t>
            </a:r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2DB8E4C0-238A-3941-B31F-445E0FCF9B87}"/>
              </a:ext>
            </a:extLst>
          </p:cNvPr>
          <p:cNvSpPr txBox="1">
            <a:spLocks/>
          </p:cNvSpPr>
          <p:nvPr/>
        </p:nvSpPr>
        <p:spPr>
          <a:xfrm>
            <a:off x="708196" y="1831318"/>
            <a:ext cx="7373700" cy="691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b="0" i="1" dirty="0"/>
          </a:p>
        </p:txBody>
      </p:sp>
      <p:sp>
        <p:nvSpPr>
          <p:cNvPr id="6" name="Platshållare för innehåll 1">
            <a:extLst>
              <a:ext uri="{FF2B5EF4-FFF2-40B4-BE49-F238E27FC236}">
                <a16:creationId xmlns:a16="http://schemas.microsoft.com/office/drawing/2014/main" id="{6D323582-548D-1444-87B5-A4AF94634C42}"/>
              </a:ext>
            </a:extLst>
          </p:cNvPr>
          <p:cNvSpPr txBox="1">
            <a:spLocks/>
          </p:cNvSpPr>
          <p:nvPr/>
        </p:nvSpPr>
        <p:spPr>
          <a:xfrm>
            <a:off x="560160" y="1652054"/>
            <a:ext cx="7583352" cy="619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2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spcBef>
                <a:spcPts val="0"/>
              </a:spcBef>
              <a:tabLst>
                <a:tab pos="628650" algn="l"/>
              </a:tabLst>
            </a:pPr>
            <a:r>
              <a:rPr lang="en-GB" sz="4400" b="0" dirty="0">
                <a:solidFill>
                  <a:schemeClr val="tx1"/>
                </a:solidFill>
                <a:latin typeface="Gill Sans Std Light"/>
                <a:cs typeface="Gill Sans Std Light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392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44039" y="1275923"/>
            <a:ext cx="7896659" cy="736844"/>
          </a:xfrm>
        </p:spPr>
        <p:txBody>
          <a:bodyPr vert="horz" lIns="91440" tIns="45720" rIns="91440" bIns="45720" rtlCol="0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tabLst>
                <a:tab pos="628650" algn="l"/>
              </a:tabLst>
            </a:pPr>
            <a:r>
              <a:rPr lang="en-GB" sz="3600" b="0" dirty="0">
                <a:latin typeface="Gill Sans Std Light"/>
                <a:ea typeface="+mn-ea"/>
                <a:cs typeface="Gill Sans Std Light"/>
              </a:rPr>
              <a:t>Basic principles of Agile development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8" y="1932384"/>
            <a:ext cx="6217023" cy="412674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A17FF3E0-510C-B440-89B1-D6C36333604C}"/>
              </a:ext>
            </a:extLst>
          </p:cNvPr>
          <p:cNvSpPr txBox="1"/>
          <p:nvPr/>
        </p:nvSpPr>
        <p:spPr>
          <a:xfrm>
            <a:off x="1483858" y="5998587"/>
            <a:ext cx="479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>
                <a:hlinkClick r:id="rId4"/>
              </a:rPr>
              <a:t>https://blog.crisp.se/2016/01/25/henrikkniberg/making-sense-of-mvp</a:t>
            </a:r>
            <a:endParaRPr lang="sv-SE" sz="1200"/>
          </a:p>
        </p:txBody>
      </p:sp>
    </p:spTree>
    <p:extLst>
      <p:ext uri="{BB962C8B-B14F-4D97-AF65-F5344CB8AC3E}">
        <p14:creationId xmlns:p14="http://schemas.microsoft.com/office/powerpoint/2010/main" val="22256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ittuniversitet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CB9"/>
      </a:accent1>
      <a:accent2>
        <a:srgbClr val="00BFD6"/>
      </a:accent2>
      <a:accent3>
        <a:srgbClr val="007934"/>
      </a:accent3>
      <a:accent4>
        <a:srgbClr val="3FAE2A"/>
      </a:accent4>
      <a:accent5>
        <a:srgbClr val="706259"/>
      </a:accent5>
      <a:accent6>
        <a:srgbClr val="AEA299"/>
      </a:accent6>
      <a:hlink>
        <a:srgbClr val="0563C1"/>
      </a:hlink>
      <a:folHlink>
        <a:srgbClr val="954F72"/>
      </a:folHlink>
    </a:clrScheme>
    <a:fontScheme name="PP Mittuniversitet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un 4.3.potx" id="{8F3FC1D8-8ABA-4065-817F-63B692C15C5D}" vid="{56A02F80-A189-4007-8E48-72E76F2AE83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966</Words>
  <Application>Microsoft Macintosh PowerPoint</Application>
  <PresentationFormat>Bildspel på skärmen (4:3)</PresentationFormat>
  <Paragraphs>103</Paragraphs>
  <Slides>26</Slides>
  <Notes>13</Notes>
  <HiddenSlides>0</HiddenSlides>
  <MMClips>1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26</vt:i4>
      </vt:variant>
    </vt:vector>
  </HeadingPairs>
  <TitlesOfParts>
    <vt:vector size="33" baseType="lpstr">
      <vt:lpstr>Arial</vt:lpstr>
      <vt:lpstr>Calibri</vt:lpstr>
      <vt:lpstr>Gill Sans</vt:lpstr>
      <vt:lpstr>Gill Sans Light</vt:lpstr>
      <vt:lpstr>Gill Sans Std</vt:lpstr>
      <vt:lpstr>Gill Sans Std Light</vt:lpstr>
      <vt:lpstr>Office-tema</vt:lpstr>
      <vt:lpstr>Agile Requirements Management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Course objectives (about product discovery) IG019A</vt:lpstr>
      <vt:lpstr>Basic principles of Agile development</vt:lpstr>
      <vt:lpstr>PowerPoint-presentation</vt:lpstr>
      <vt:lpstr>Basic principles of Agile development</vt:lpstr>
      <vt:lpstr>Product Discovery  Figure out WHAT to do for WHO?  Input: A problem, need or goal  Output: A prioritized list of features or user stories</vt:lpstr>
      <vt:lpstr>PowerPoint-presentation</vt:lpstr>
      <vt:lpstr>PowerPoint-presentation</vt:lpstr>
      <vt:lpstr>There is not ONE method for agile requirements management...</vt:lpstr>
      <vt:lpstr>…but they do have some parts in common</vt:lpstr>
      <vt:lpstr>PowerPoint-presentation</vt:lpstr>
      <vt:lpstr>PowerPoint-presentation</vt:lpstr>
      <vt:lpstr>The Value Proposition Canvas (VPC)</vt:lpstr>
      <vt:lpstr>The Value Proposition Canvas (VPC)</vt:lpstr>
      <vt:lpstr>Product Delivery  Decide HOW to build it   Input: A prioritized list of features or user stories and a team with different competences Output: A working prototype and a high-performing team</vt:lpstr>
      <vt:lpstr>Course objectives (about product discovery) IG019A</vt:lpstr>
      <vt:lpstr>Course objectives DT053A</vt:lpstr>
      <vt:lpstr>Agile</vt:lpstr>
      <vt:lpstr>Product Development = 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Requirements Management</dc:title>
  <dc:creator>Henrik Florén</dc:creator>
  <cp:lastModifiedBy>Henrik Florén</cp:lastModifiedBy>
  <cp:revision>49</cp:revision>
  <dcterms:created xsi:type="dcterms:W3CDTF">2020-08-31T09:50:08Z</dcterms:created>
  <dcterms:modified xsi:type="dcterms:W3CDTF">2021-09-03T05:55:09Z</dcterms:modified>
</cp:coreProperties>
</file>